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256" r:id="rId2"/>
    <p:sldId id="263" r:id="rId3"/>
    <p:sldId id="264" r:id="rId4"/>
    <p:sldId id="265" r:id="rId5"/>
    <p:sldId id="266" r:id="rId6"/>
    <p:sldId id="269" r:id="rId7"/>
    <p:sldId id="267" r:id="rId8"/>
    <p:sldId id="258" r:id="rId9"/>
    <p:sldId id="257" r:id="rId10"/>
    <p:sldId id="273" r:id="rId11"/>
    <p:sldId id="262" r:id="rId12"/>
    <p:sldId id="260" r:id="rId13"/>
    <p:sldId id="270" r:id="rId14"/>
    <p:sldId id="272" r:id="rId15"/>
    <p:sldId id="261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90D9829-74F1-40A8-A650-E5C25AA212A3}" type="datetimeFigureOut">
              <a:rPr lang="ro-RO" smtClean="0"/>
              <a:t>24.05.2024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639F401-BBAD-4AD9-9194-67293A9AE58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2557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D9829-74F1-40A8-A650-E5C25AA212A3}" type="datetimeFigureOut">
              <a:rPr lang="ro-RO" smtClean="0"/>
              <a:t>24.05.2024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9F401-BBAD-4AD9-9194-67293A9AE58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0120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90D9829-74F1-40A8-A650-E5C25AA212A3}" type="datetimeFigureOut">
              <a:rPr lang="ro-RO" smtClean="0"/>
              <a:t>24.05.2024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639F401-BBAD-4AD9-9194-67293A9AE58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141714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D9829-74F1-40A8-A650-E5C25AA212A3}" type="datetimeFigureOut">
              <a:rPr lang="ro-RO" smtClean="0"/>
              <a:t>24.05.2024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5639F401-BBAD-4AD9-9194-67293A9AE58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9139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90D9829-74F1-40A8-A650-E5C25AA212A3}" type="datetimeFigureOut">
              <a:rPr lang="ro-RO" smtClean="0"/>
              <a:t>24.05.2024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639F401-BBAD-4AD9-9194-67293A9AE58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13710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D9829-74F1-40A8-A650-E5C25AA212A3}" type="datetimeFigureOut">
              <a:rPr lang="ro-RO" smtClean="0"/>
              <a:t>24.05.2024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9F401-BBAD-4AD9-9194-67293A9AE58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36773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D9829-74F1-40A8-A650-E5C25AA212A3}" type="datetimeFigureOut">
              <a:rPr lang="ro-RO" smtClean="0"/>
              <a:t>24.05.2024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9F401-BBAD-4AD9-9194-67293A9AE58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09385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D9829-74F1-40A8-A650-E5C25AA212A3}" type="datetimeFigureOut">
              <a:rPr lang="ro-RO" smtClean="0"/>
              <a:t>24.05.2024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9F401-BBAD-4AD9-9194-67293A9AE58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77275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D9829-74F1-40A8-A650-E5C25AA212A3}" type="datetimeFigureOut">
              <a:rPr lang="ro-RO" smtClean="0"/>
              <a:t>24.05.2024</a:t>
            </a:fld>
            <a:endParaRPr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9F401-BBAD-4AD9-9194-67293A9AE58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03175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90D9829-74F1-40A8-A650-E5C25AA212A3}" type="datetimeFigureOut">
              <a:rPr lang="ro-RO" smtClean="0"/>
              <a:t>24.05.2024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639F401-BBAD-4AD9-9194-67293A9AE58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75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D9829-74F1-40A8-A650-E5C25AA212A3}" type="datetimeFigureOut">
              <a:rPr lang="ro-RO" smtClean="0"/>
              <a:t>24.05.2024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9F401-BBAD-4AD9-9194-67293A9AE58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01487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090D9829-74F1-40A8-A650-E5C25AA212A3}" type="datetimeFigureOut">
              <a:rPr lang="ro-RO" smtClean="0"/>
              <a:t>24.05.2024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5639F401-BBAD-4AD9-9194-67293A9AE580}" type="slidenum">
              <a:rPr lang="ro-RO" smtClean="0"/>
              <a:t>‹#›</a:t>
            </a:fld>
            <a:endParaRPr lang="ro-RO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6517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EB63-29A2-4BFE-90A9-61A179AAD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>
            <a:normAutofit/>
          </a:bodyPr>
          <a:lstStyle/>
          <a:p>
            <a:r>
              <a:rPr lang="en-US" dirty="0"/>
              <a:t>High quality monocular depth estimation via transfer learning</a:t>
            </a:r>
            <a:endParaRPr lang="ro-R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D87F1D-195F-4CA1-BB2E-B215B120FD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Marica Octavian-Florin, Ti</a:t>
            </a:r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țu Alex-Costin, Vlăsceanu Vlad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-Eugen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792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EC118-2289-41F0-B84B-4543D9D5E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Metricile de performanță utilizate (cantitative)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963703-0B00-4C02-843B-D81EFDED0BED}"/>
              </a:ext>
            </a:extLst>
          </p:cNvPr>
          <p:cNvSpPr txBox="1"/>
          <p:nvPr/>
        </p:nvSpPr>
        <p:spPr>
          <a:xfrm>
            <a:off x="581189" y="2100498"/>
            <a:ext cx="626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Eroare medie relativă: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6892CF-63D6-4E65-B0FB-B4AADF78C36D}"/>
              </a:ext>
            </a:extLst>
          </p:cNvPr>
          <p:cNvSpPr txBox="1"/>
          <p:nvPr/>
        </p:nvSpPr>
        <p:spPr>
          <a:xfrm>
            <a:off x="581189" y="3058558"/>
            <a:ext cx="626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Rădăcina erorii medii pătratice: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B6FEFA-2468-6CFD-8E67-8978F6A16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688" y="1949216"/>
            <a:ext cx="2169480" cy="680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214C90-7A43-B7A3-E091-6030872F0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458" y="2866858"/>
            <a:ext cx="2600815" cy="7527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40A145-648E-B876-BEC1-3C77D2DABB09}"/>
              </a:ext>
            </a:extLst>
          </p:cNvPr>
          <p:cNvSpPr txBox="1"/>
          <p:nvPr/>
        </p:nvSpPr>
        <p:spPr>
          <a:xfrm>
            <a:off x="581189" y="3883939"/>
            <a:ext cx="626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Valoarea medie a erorii (log</a:t>
            </a:r>
            <a:r>
              <a:rPr lang="ro-RO" baseline="-25000" dirty="0"/>
              <a:t>10</a:t>
            </a:r>
            <a:r>
              <a:rPr lang="ro-RO" dirty="0"/>
              <a:t>):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5B27B20-13F7-495A-BEEC-1784B2C04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458" y="3788768"/>
            <a:ext cx="3785718" cy="55967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C5E66B0-DABD-AB81-43A3-DD9BBFB595D0}"/>
              </a:ext>
            </a:extLst>
          </p:cNvPr>
          <p:cNvSpPr txBox="1"/>
          <p:nvPr/>
        </p:nvSpPr>
        <p:spPr>
          <a:xfrm>
            <a:off x="581188" y="4938527"/>
            <a:ext cx="626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Acuratețea pragului </a:t>
            </a:r>
            <a:r>
              <a:rPr lang="en-US" dirty="0"/>
              <a:t>(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ro-RO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/>
              <a:t>)</a:t>
            </a:r>
            <a:r>
              <a:rPr lang="ro-RO" dirty="0"/>
              <a:t>: % din </a:t>
            </a:r>
            <a:r>
              <a:rPr lang="ro-RO" dirty="0" err="1"/>
              <a:t>y</a:t>
            </a:r>
            <a:r>
              <a:rPr lang="ro-RO" baseline="-25000" dirty="0" err="1"/>
              <a:t>p</a:t>
            </a:r>
            <a:r>
              <a:rPr lang="ro-RO" dirty="0"/>
              <a:t> </a:t>
            </a:r>
            <a:r>
              <a:rPr lang="ro-RO" dirty="0" err="1"/>
              <a:t>a.î</a:t>
            </a:r>
            <a:r>
              <a:rPr lang="ro-RO" dirty="0"/>
              <a:t>.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4A1E0C3-8769-4336-309E-F62FD3861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667" y="4802735"/>
            <a:ext cx="2005445" cy="64091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C21094E-4682-6956-E3C5-E8FB8705D1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9112" y="4873236"/>
            <a:ext cx="1296286" cy="49991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2F9F6E0-0D6F-AD91-9853-91A7A5D8102B}"/>
              </a:ext>
            </a:extLst>
          </p:cNvPr>
          <p:cNvSpPr txBox="1"/>
          <p:nvPr/>
        </p:nvSpPr>
        <p:spPr>
          <a:xfrm>
            <a:off x="7399176" y="4938527"/>
            <a:ext cx="980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pentru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306EB07-1F45-10CC-C0C2-5F4405EFDD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0369" y="4938526"/>
            <a:ext cx="3237088" cy="3693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DD661C8-30B5-568E-59C9-9325596133CA}"/>
              </a:ext>
            </a:extLst>
          </p:cNvPr>
          <p:cNvSpPr txBox="1"/>
          <p:nvPr/>
        </p:nvSpPr>
        <p:spPr>
          <a:xfrm>
            <a:off x="581187" y="5903620"/>
            <a:ext cx="11029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Unde </a:t>
            </a:r>
            <a:r>
              <a:rPr lang="ro-RO" dirty="0" err="1"/>
              <a:t>y</a:t>
            </a:r>
            <a:r>
              <a:rPr lang="ro-RO" baseline="-25000" dirty="0" err="1"/>
              <a:t>p</a:t>
            </a:r>
            <a:r>
              <a:rPr lang="ro-RO" dirty="0"/>
              <a:t> este un pixel în harta de adâncime reală y,        este un pixel în harta de adâncime estimată    , și n este numărul total de </a:t>
            </a:r>
            <a:r>
              <a:rPr lang="ro-RO" dirty="0" err="1"/>
              <a:t>pixely</a:t>
            </a:r>
            <a:r>
              <a:rPr lang="ro-RO" dirty="0"/>
              <a:t> dintr-o hartă de adâncime.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E54BE34-E02D-F1DF-FEC6-8898619719B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850"/>
          <a:stretch/>
        </p:blipFill>
        <p:spPr>
          <a:xfrm>
            <a:off x="5414010" y="5974122"/>
            <a:ext cx="309113" cy="26086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21CD718-7399-29BD-6BDB-BC9BE9C68CE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468" r="37660"/>
          <a:stretch/>
        </p:blipFill>
        <p:spPr>
          <a:xfrm>
            <a:off x="9848913" y="5976549"/>
            <a:ext cx="165736" cy="26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48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B5E85-6493-4C9C-9904-10F473E08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" y="711033"/>
            <a:ext cx="11137332" cy="1013800"/>
          </a:xfrm>
        </p:spPr>
        <p:txBody>
          <a:bodyPr/>
          <a:lstStyle/>
          <a:p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Compararea metricilor de performanță cu Articolul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8A41ABB-CACE-4B70-A825-AD11A52AE9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3918979"/>
              </p:ext>
            </p:extLst>
          </p:nvPr>
        </p:nvGraphicFramePr>
        <p:xfrm>
          <a:off x="469120" y="2325949"/>
          <a:ext cx="11253760" cy="318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680">
                  <a:extLst>
                    <a:ext uri="{9D8B030D-6E8A-4147-A177-3AD203B41FA5}">
                      <a16:colId xmlns:a16="http://schemas.microsoft.com/office/drawing/2014/main" val="3301713075"/>
                    </a:ext>
                  </a:extLst>
                </a:gridCol>
                <a:gridCol w="1607680">
                  <a:extLst>
                    <a:ext uri="{9D8B030D-6E8A-4147-A177-3AD203B41FA5}">
                      <a16:colId xmlns:a16="http://schemas.microsoft.com/office/drawing/2014/main" val="2093908175"/>
                    </a:ext>
                  </a:extLst>
                </a:gridCol>
                <a:gridCol w="1607680">
                  <a:extLst>
                    <a:ext uri="{9D8B030D-6E8A-4147-A177-3AD203B41FA5}">
                      <a16:colId xmlns:a16="http://schemas.microsoft.com/office/drawing/2014/main" val="1505939848"/>
                    </a:ext>
                  </a:extLst>
                </a:gridCol>
                <a:gridCol w="1607680">
                  <a:extLst>
                    <a:ext uri="{9D8B030D-6E8A-4147-A177-3AD203B41FA5}">
                      <a16:colId xmlns:a16="http://schemas.microsoft.com/office/drawing/2014/main" val="677378373"/>
                    </a:ext>
                  </a:extLst>
                </a:gridCol>
                <a:gridCol w="1607680">
                  <a:extLst>
                    <a:ext uri="{9D8B030D-6E8A-4147-A177-3AD203B41FA5}">
                      <a16:colId xmlns:a16="http://schemas.microsoft.com/office/drawing/2014/main" val="2188629394"/>
                    </a:ext>
                  </a:extLst>
                </a:gridCol>
                <a:gridCol w="1607680">
                  <a:extLst>
                    <a:ext uri="{9D8B030D-6E8A-4147-A177-3AD203B41FA5}">
                      <a16:colId xmlns:a16="http://schemas.microsoft.com/office/drawing/2014/main" val="3218168969"/>
                    </a:ext>
                  </a:extLst>
                </a:gridCol>
                <a:gridCol w="1607680">
                  <a:extLst>
                    <a:ext uri="{9D8B030D-6E8A-4147-A177-3AD203B41FA5}">
                      <a16:colId xmlns:a16="http://schemas.microsoft.com/office/drawing/2014/main" val="1176281042"/>
                    </a:ext>
                  </a:extLst>
                </a:gridCol>
              </a:tblGrid>
              <a:tr h="398385"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Metodă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δ1 ↑</a:t>
                      </a:r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δ2</a:t>
                      </a:r>
                      <a:r>
                        <a:rPr lang="ro-RO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δ3 ↑</a:t>
                      </a:r>
                      <a:endParaRPr lang="ro-RO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rel</a:t>
                      </a:r>
                      <a:r>
                        <a:rPr lang="ro-RO" dirty="0"/>
                        <a:t>↓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rms</a:t>
                      </a:r>
                      <a:r>
                        <a:rPr lang="ro-RO" dirty="0"/>
                        <a:t>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log10 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776822"/>
                  </a:ext>
                </a:extLst>
              </a:tr>
              <a:tr h="398385"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Eigen</a:t>
                      </a:r>
                      <a:r>
                        <a:rPr lang="ro-RO" dirty="0"/>
                        <a:t> et al.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0.769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0.950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0.988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0.158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0.641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075401"/>
                  </a:ext>
                </a:extLst>
              </a:tr>
              <a:tr h="398385"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Laina</a:t>
                      </a:r>
                      <a:r>
                        <a:rPr lang="ro-RO" dirty="0"/>
                        <a:t> et al.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0.811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0.953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0.988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0.127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0.573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0.055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723576"/>
                  </a:ext>
                </a:extLst>
              </a:tr>
              <a:tr h="398385"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MS-CRF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0.811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0.954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0.987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0.121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0.586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0.052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657241"/>
                  </a:ext>
                </a:extLst>
              </a:tr>
              <a:tr h="398385"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Hao</a:t>
                      </a:r>
                      <a:r>
                        <a:rPr lang="ro-RO" dirty="0"/>
                        <a:t> et al.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0.841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0.966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0.991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0.127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0.555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0.053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935249"/>
                  </a:ext>
                </a:extLst>
              </a:tr>
              <a:tr h="398385"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Fu et al.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0.828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0.965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0.992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b="1" dirty="0"/>
                        <a:t>0.115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0.509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b="1" dirty="0"/>
                        <a:t>0.051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11175"/>
                  </a:ext>
                </a:extLst>
              </a:tr>
              <a:tr h="398385"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Articol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0.846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0.974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0.994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b="0" dirty="0"/>
                        <a:t>0.123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b="1" dirty="0"/>
                        <a:t>0.456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b="0" dirty="0"/>
                        <a:t>0.053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697863"/>
                  </a:ext>
                </a:extLst>
              </a:tr>
              <a:tr h="398385"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DenseNet121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0.847</a:t>
                      </a:r>
                      <a:endParaRPr lang="ro-RO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0.982</a:t>
                      </a:r>
                      <a:endParaRPr lang="ro-RO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ro-RO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0.133</a:t>
                      </a:r>
                      <a:endParaRPr lang="ro-RO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0.974</a:t>
                      </a:r>
                      <a:endParaRPr lang="ro-RO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0.056</a:t>
                      </a:r>
                      <a:endParaRPr lang="ro-RO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800676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9773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48106A-E068-4C67-B8B3-0FB99AE06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79" y="856369"/>
            <a:ext cx="3932221" cy="29491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3C58AC-2C99-45AC-97D5-361CA97F0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100" y="856369"/>
            <a:ext cx="3932220" cy="29491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403116-80A7-4BF5-AB0B-C3FB282308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50"/>
          <a:stretch/>
        </p:blipFill>
        <p:spPr>
          <a:xfrm>
            <a:off x="8424320" y="856368"/>
            <a:ext cx="3474129" cy="29491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4C84E7-0269-4D4C-8191-3DE18FDA4F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76" y="3805534"/>
            <a:ext cx="3932223" cy="29491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EF5356-8956-4353-8633-89FC00E5F3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099" y="3805533"/>
            <a:ext cx="3932221" cy="29491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549BA5-681A-4A8F-A2F1-E183A6E095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7" r="12276"/>
          <a:stretch/>
        </p:blipFill>
        <p:spPr>
          <a:xfrm>
            <a:off x="8424318" y="3805529"/>
            <a:ext cx="3474129" cy="29491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90CD103-9872-4209-A7FD-9E08B97E943F}"/>
              </a:ext>
            </a:extLst>
          </p:cNvPr>
          <p:cNvSpPr txBox="1"/>
          <p:nvPr/>
        </p:nvSpPr>
        <p:spPr>
          <a:xfrm>
            <a:off x="404226" y="744394"/>
            <a:ext cx="11167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	Imagine RGB					</a:t>
            </a:r>
            <a:r>
              <a:rPr lang="ro-RO" dirty="0"/>
              <a:t>	</a:t>
            </a:r>
            <a:r>
              <a:rPr lang="en-US" dirty="0" err="1"/>
              <a:t>Harta</a:t>
            </a:r>
            <a:r>
              <a:rPr lang="en-US" dirty="0"/>
              <a:t> de ad</a:t>
            </a:r>
            <a:r>
              <a:rPr lang="ro-RO" dirty="0" err="1"/>
              <a:t>âncime</a:t>
            </a:r>
            <a:r>
              <a:rPr lang="ro-RO" dirty="0"/>
              <a:t> reală				 Harta de adâncime estimată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FE21C4-A2B9-41DD-8450-2FFC8B6DA818}"/>
              </a:ext>
            </a:extLst>
          </p:cNvPr>
          <p:cNvSpPr txBox="1"/>
          <p:nvPr/>
        </p:nvSpPr>
        <p:spPr>
          <a:xfrm>
            <a:off x="372863" y="103298"/>
            <a:ext cx="11230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/>
              <a:t>Imagini din setul de date de validare</a:t>
            </a:r>
          </a:p>
        </p:txBody>
      </p:sp>
    </p:spTree>
    <p:extLst>
      <p:ext uri="{BB962C8B-B14F-4D97-AF65-F5344CB8AC3E}">
        <p14:creationId xmlns:p14="http://schemas.microsoft.com/office/powerpoint/2010/main" val="4221282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90CD103-9872-4209-A7FD-9E08B97E943F}"/>
              </a:ext>
            </a:extLst>
          </p:cNvPr>
          <p:cNvSpPr txBox="1"/>
          <p:nvPr/>
        </p:nvSpPr>
        <p:spPr>
          <a:xfrm>
            <a:off x="390394" y="655618"/>
            <a:ext cx="11167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	Imagine RGB					</a:t>
            </a:r>
            <a:r>
              <a:rPr lang="ro-RO" dirty="0"/>
              <a:t>	</a:t>
            </a:r>
            <a:r>
              <a:rPr lang="en-US" dirty="0" err="1"/>
              <a:t>Harta</a:t>
            </a:r>
            <a:r>
              <a:rPr lang="en-US" dirty="0"/>
              <a:t> de ad</a:t>
            </a:r>
            <a:r>
              <a:rPr lang="ro-RO" dirty="0" err="1"/>
              <a:t>âncime</a:t>
            </a:r>
            <a:r>
              <a:rPr lang="ro-RO" dirty="0"/>
              <a:t> reală				 Harta de adâncime estimată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FE21C4-A2B9-41DD-8450-2FFC8B6DA818}"/>
              </a:ext>
            </a:extLst>
          </p:cNvPr>
          <p:cNvSpPr txBox="1"/>
          <p:nvPr/>
        </p:nvSpPr>
        <p:spPr>
          <a:xfrm>
            <a:off x="372863" y="103298"/>
            <a:ext cx="11230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/>
              <a:t>Imagini din setul de date de </a:t>
            </a:r>
            <a:r>
              <a:rPr lang="ro-RO" sz="2000" b="1" dirty="0" err="1"/>
              <a:t>testar</a:t>
            </a:r>
            <a:r>
              <a:rPr lang="en-US" sz="2000" b="1" dirty="0"/>
              <a:t>e</a:t>
            </a:r>
            <a:endParaRPr lang="ro-RO" sz="2000" b="1" dirty="0"/>
          </a:p>
        </p:txBody>
      </p:sp>
      <p:pic>
        <p:nvPicPr>
          <p:cNvPr id="4" name="Picture 3" descr="A person standing in a kitchen&#10;&#10;Description automatically generated">
            <a:extLst>
              <a:ext uri="{FF2B5EF4-FFF2-40B4-BE49-F238E27FC236}">
                <a16:creationId xmlns:a16="http://schemas.microsoft.com/office/drawing/2014/main" id="{5A729AAB-CD55-FC56-12F2-43F45E029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76" y="3968481"/>
            <a:ext cx="3430422" cy="2623263"/>
          </a:xfrm>
          <a:prstGeom prst="rect">
            <a:avLst/>
          </a:prstGeom>
        </p:spPr>
      </p:pic>
      <p:pic>
        <p:nvPicPr>
          <p:cNvPr id="8" name="Picture 7" descr="A dining room with a table and chairs&#10;&#10;Description automatically generated">
            <a:extLst>
              <a:ext uri="{FF2B5EF4-FFF2-40B4-BE49-F238E27FC236}">
                <a16:creationId xmlns:a16="http://schemas.microsoft.com/office/drawing/2014/main" id="{3741EB38-3FFB-BDE6-437A-60F41DD1A4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87" y="971017"/>
            <a:ext cx="3430422" cy="2623264"/>
          </a:xfrm>
          <a:prstGeom prst="rect">
            <a:avLst/>
          </a:prstGeom>
        </p:spPr>
      </p:pic>
      <p:pic>
        <p:nvPicPr>
          <p:cNvPr id="12" name="Picture 11" descr="A infrared image of a person in a room&#10;&#10;Description automatically generated">
            <a:extLst>
              <a:ext uri="{FF2B5EF4-FFF2-40B4-BE49-F238E27FC236}">
                <a16:creationId xmlns:a16="http://schemas.microsoft.com/office/drawing/2014/main" id="{196D2A96-8D5B-0A80-479D-C9D4F2D2F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893" y="3968479"/>
            <a:ext cx="3466214" cy="2623263"/>
          </a:xfrm>
          <a:prstGeom prst="rect">
            <a:avLst/>
          </a:prstGeom>
        </p:spPr>
      </p:pic>
      <p:pic>
        <p:nvPicPr>
          <p:cNvPr id="15" name="Picture 14" descr="A infrared image of a person standing in a room&#10;&#10;Description automatically generated">
            <a:extLst>
              <a:ext uri="{FF2B5EF4-FFF2-40B4-BE49-F238E27FC236}">
                <a16:creationId xmlns:a16="http://schemas.microsoft.com/office/drawing/2014/main" id="{01A192C4-97CD-1088-5E0E-ACEE3B7846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980" y="3968480"/>
            <a:ext cx="3466214" cy="2623263"/>
          </a:xfrm>
          <a:prstGeom prst="rect">
            <a:avLst/>
          </a:prstGeom>
        </p:spPr>
      </p:pic>
      <p:pic>
        <p:nvPicPr>
          <p:cNvPr id="17" name="Picture 16" descr="A infrared image of chairs and a table&#10;&#10;Description automatically generated">
            <a:extLst>
              <a:ext uri="{FF2B5EF4-FFF2-40B4-BE49-F238E27FC236}">
                <a16:creationId xmlns:a16="http://schemas.microsoft.com/office/drawing/2014/main" id="{F4C44E81-D62E-B3AA-572F-111991379F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980" y="971018"/>
            <a:ext cx="3466214" cy="2623263"/>
          </a:xfrm>
          <a:prstGeom prst="rect">
            <a:avLst/>
          </a:prstGeom>
        </p:spPr>
      </p:pic>
      <p:pic>
        <p:nvPicPr>
          <p:cNvPr id="19" name="Picture 18" descr="A infrared image of chairs and a table&#10;&#10;Description automatically generated">
            <a:extLst>
              <a:ext uri="{FF2B5EF4-FFF2-40B4-BE49-F238E27FC236}">
                <a16:creationId xmlns:a16="http://schemas.microsoft.com/office/drawing/2014/main" id="{9F040C5F-143C-AB0A-781A-82E3614440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230" y="971017"/>
            <a:ext cx="3466215" cy="257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8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90CD103-9872-4209-A7FD-9E08B97E943F}"/>
              </a:ext>
            </a:extLst>
          </p:cNvPr>
          <p:cNvSpPr txBox="1"/>
          <p:nvPr/>
        </p:nvSpPr>
        <p:spPr>
          <a:xfrm>
            <a:off x="390394" y="655618"/>
            <a:ext cx="11167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	Imagine RGB					</a:t>
            </a:r>
            <a:r>
              <a:rPr lang="ro-RO" dirty="0"/>
              <a:t>	</a:t>
            </a:r>
            <a:r>
              <a:rPr lang="en-US" dirty="0" err="1"/>
              <a:t>Harta</a:t>
            </a:r>
            <a:r>
              <a:rPr lang="en-US" dirty="0"/>
              <a:t> de ad</a:t>
            </a:r>
            <a:r>
              <a:rPr lang="ro-RO" dirty="0" err="1"/>
              <a:t>âncime</a:t>
            </a:r>
            <a:r>
              <a:rPr lang="ro-RO" dirty="0"/>
              <a:t> reală				 Harta de adâncime estimată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FE21C4-A2B9-41DD-8450-2FFC8B6DA818}"/>
              </a:ext>
            </a:extLst>
          </p:cNvPr>
          <p:cNvSpPr txBox="1"/>
          <p:nvPr/>
        </p:nvSpPr>
        <p:spPr>
          <a:xfrm>
            <a:off x="372863" y="103298"/>
            <a:ext cx="11230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/>
              <a:t>Imagini din setul de date de </a:t>
            </a:r>
            <a:r>
              <a:rPr lang="ro-RO" sz="2000" b="1" dirty="0" err="1"/>
              <a:t>testar</a:t>
            </a:r>
            <a:r>
              <a:rPr lang="en-US" sz="2000" b="1" dirty="0"/>
              <a:t>e</a:t>
            </a:r>
            <a:endParaRPr lang="ro-RO" sz="2000" b="1" dirty="0"/>
          </a:p>
        </p:txBody>
      </p:sp>
      <p:pic>
        <p:nvPicPr>
          <p:cNvPr id="3" name="Picture 2" descr="A screenshot of a infrared image&#10;&#10;Description automatically generated">
            <a:extLst>
              <a:ext uri="{FF2B5EF4-FFF2-40B4-BE49-F238E27FC236}">
                <a16:creationId xmlns:a16="http://schemas.microsoft.com/office/drawing/2014/main" id="{988ADA30-7FFB-06B9-1AFA-1B3A9907B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242" y="1024949"/>
            <a:ext cx="3394952" cy="2569331"/>
          </a:xfrm>
          <a:prstGeom prst="rect">
            <a:avLst/>
          </a:prstGeom>
        </p:spPr>
      </p:pic>
      <p:pic>
        <p:nvPicPr>
          <p:cNvPr id="6" name="Picture 5" descr="A purple and orange light&#10;&#10;Description automatically generated with medium confidence">
            <a:extLst>
              <a:ext uri="{FF2B5EF4-FFF2-40B4-BE49-F238E27FC236}">
                <a16:creationId xmlns:a16="http://schemas.microsoft.com/office/drawing/2014/main" id="{1EAD5336-8739-4BA4-60A0-DEEBBEF7E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242" y="3968479"/>
            <a:ext cx="3394952" cy="2569332"/>
          </a:xfrm>
          <a:prstGeom prst="rect">
            <a:avLst/>
          </a:prstGeom>
        </p:spPr>
      </p:pic>
      <p:pic>
        <p:nvPicPr>
          <p:cNvPr id="9" name="Picture 8" descr="A screenshot of a infrared image&#10;&#10;Description automatically generated">
            <a:extLst>
              <a:ext uri="{FF2B5EF4-FFF2-40B4-BE49-F238E27FC236}">
                <a16:creationId xmlns:a16="http://schemas.microsoft.com/office/drawing/2014/main" id="{52430284-E452-BC87-7892-425BC7752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699" y="1024949"/>
            <a:ext cx="3394952" cy="2569332"/>
          </a:xfrm>
          <a:prstGeom prst="rect">
            <a:avLst/>
          </a:prstGeom>
        </p:spPr>
      </p:pic>
      <p:pic>
        <p:nvPicPr>
          <p:cNvPr id="11" name="Picture 10" descr="A infrared image of a room&#10;&#10;Description automatically generated">
            <a:extLst>
              <a:ext uri="{FF2B5EF4-FFF2-40B4-BE49-F238E27FC236}">
                <a16:creationId xmlns:a16="http://schemas.microsoft.com/office/drawing/2014/main" id="{D21C3A3F-6E41-1722-F4CD-2E98B15FEE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699" y="3968480"/>
            <a:ext cx="3394952" cy="2569331"/>
          </a:xfrm>
          <a:prstGeom prst="rect">
            <a:avLst/>
          </a:prstGeom>
        </p:spPr>
      </p:pic>
      <p:pic>
        <p:nvPicPr>
          <p:cNvPr id="14" name="Picture 13" descr="A shelf with books on it&#10;&#10;Description automatically generated">
            <a:extLst>
              <a:ext uri="{FF2B5EF4-FFF2-40B4-BE49-F238E27FC236}">
                <a16:creationId xmlns:a16="http://schemas.microsoft.com/office/drawing/2014/main" id="{B7AFE203-A33D-C008-75F7-782ECD01B1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86" y="997825"/>
            <a:ext cx="3430422" cy="2623264"/>
          </a:xfrm>
          <a:prstGeom prst="rect">
            <a:avLst/>
          </a:prstGeom>
        </p:spPr>
      </p:pic>
      <p:pic>
        <p:nvPicPr>
          <p:cNvPr id="18" name="Picture 17" descr="A bed with a blanket and a blanket on it&#10;&#10;Description automatically generated">
            <a:extLst>
              <a:ext uri="{FF2B5EF4-FFF2-40B4-BE49-F238E27FC236}">
                <a16:creationId xmlns:a16="http://schemas.microsoft.com/office/drawing/2014/main" id="{40B6EE9D-1C76-BE35-82AD-EF6DD79A1B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86" y="3963296"/>
            <a:ext cx="3430423" cy="262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094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E0F665-A7F8-49A9-AF53-B23FA1538942}"/>
              </a:ext>
            </a:extLst>
          </p:cNvPr>
          <p:cNvSpPr txBox="1"/>
          <p:nvPr/>
        </p:nvSpPr>
        <p:spPr>
          <a:xfrm>
            <a:off x="381740" y="106372"/>
            <a:ext cx="11230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Mai </a:t>
            </a:r>
            <a:r>
              <a:rPr lang="en-US" sz="2000" b="1" dirty="0" err="1"/>
              <a:t>multe</a:t>
            </a:r>
            <a:r>
              <a:rPr lang="en-US" sz="2000" b="1" dirty="0"/>
              <a:t> </a:t>
            </a:r>
            <a:r>
              <a:rPr lang="en-US" sz="2000" b="1" dirty="0" err="1"/>
              <a:t>i</a:t>
            </a:r>
            <a:r>
              <a:rPr lang="ro-RO" sz="2000" b="1" dirty="0" err="1"/>
              <a:t>magini</a:t>
            </a:r>
            <a:r>
              <a:rPr lang="ro-RO" sz="2000" b="1" dirty="0"/>
              <a:t> din setul de date de </a:t>
            </a:r>
            <a:r>
              <a:rPr lang="ro-RO" sz="2000" b="1" dirty="0" err="1"/>
              <a:t>testar</a:t>
            </a:r>
            <a:r>
              <a:rPr lang="en-US" sz="2000" b="1" dirty="0"/>
              <a:t>e</a:t>
            </a:r>
            <a:endParaRPr lang="ro-RO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5F7E43-D5F5-47F0-82FE-483F5C292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40" y="746163"/>
            <a:ext cx="3817398" cy="28630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DD29D1-B0E3-424E-A6C4-78D86DF05B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138" y="746162"/>
            <a:ext cx="3817398" cy="28630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9C0B84-3EC9-4BD7-BD7F-048D15D99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138" y="3866485"/>
            <a:ext cx="3817399" cy="28630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611458-4E59-44FD-87F8-A43600276A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40" y="3866485"/>
            <a:ext cx="3817398" cy="28630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78A3E84-6245-47B0-BF8C-6E0DE93DEE76}"/>
              </a:ext>
            </a:extLst>
          </p:cNvPr>
          <p:cNvSpPr txBox="1"/>
          <p:nvPr/>
        </p:nvSpPr>
        <p:spPr>
          <a:xfrm>
            <a:off x="488272" y="3553183"/>
            <a:ext cx="2752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Hărți de adâncime estimate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83BF3D-CD9A-F14E-8A7A-A1C73D559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75" y="746162"/>
            <a:ext cx="3817398" cy="28630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50F697-B88B-2B82-A678-2F3A7D35B1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073" y="746161"/>
            <a:ext cx="3817398" cy="28630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278E86-8D8B-2C35-4511-7B9740CDB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073" y="3866484"/>
            <a:ext cx="3817400" cy="2863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77ACBA-DAB4-2A36-AB3F-2F0D6FD090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73" y="3866485"/>
            <a:ext cx="3817400" cy="28630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38D305-6AA8-4D50-AC42-8C21D149683E}"/>
              </a:ext>
            </a:extLst>
          </p:cNvPr>
          <p:cNvSpPr txBox="1"/>
          <p:nvPr/>
        </p:nvSpPr>
        <p:spPr>
          <a:xfrm>
            <a:off x="605675" y="666171"/>
            <a:ext cx="2272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Imagini RGB</a:t>
            </a:r>
          </a:p>
        </p:txBody>
      </p:sp>
      <p:pic>
        <p:nvPicPr>
          <p:cNvPr id="17" name="Picture 16" descr="A desk chair and table with a graph&#10;&#10;Description automatically generated">
            <a:extLst>
              <a:ext uri="{FF2B5EF4-FFF2-40B4-BE49-F238E27FC236}">
                <a16:creationId xmlns:a16="http://schemas.microsoft.com/office/drawing/2014/main" id="{E4591525-CF8E-B066-DD12-20ACCCF0CA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471" y="763755"/>
            <a:ext cx="3817398" cy="2863049"/>
          </a:xfrm>
          <a:prstGeom prst="rect">
            <a:avLst/>
          </a:prstGeom>
        </p:spPr>
      </p:pic>
      <p:pic>
        <p:nvPicPr>
          <p:cNvPr id="19" name="Picture 18" descr="A infrared image of a chair&#10;&#10;Description automatically generated">
            <a:extLst>
              <a:ext uri="{FF2B5EF4-FFF2-40B4-BE49-F238E27FC236}">
                <a16:creationId xmlns:a16="http://schemas.microsoft.com/office/drawing/2014/main" id="{77897112-F99B-7ADB-E616-7FB24566BC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012" y="3866483"/>
            <a:ext cx="3840859" cy="288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74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67B52-92F1-253A-57ED-22D99C288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Concluzii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00FB4-B8D3-93F1-1C9B-541C417F4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97534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Contribuția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Principală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Dezvoltarea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unei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rețele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neuronale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convoluționale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pentru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estimarea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precisă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hărților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adâncime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imagini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RGB,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folosind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o-RO" sz="1600" dirty="0">
                <a:latin typeface="Arial" panose="020B0604020202020204" pitchFamily="34" charset="0"/>
                <a:cs typeface="Arial" panose="020B0604020202020204" pitchFamily="34" charset="0"/>
              </a:rPr>
              <a:t>o rețea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codor-decodor</a:t>
            </a:r>
            <a:r>
              <a:rPr lang="ro-RO" sz="1600" dirty="0">
                <a:latin typeface="Arial" panose="020B0604020202020204" pitchFamily="34" charset="0"/>
                <a:cs typeface="Arial" panose="020B0604020202020204" pitchFamily="34" charset="0"/>
              </a:rPr>
              <a:t> DenseNet121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și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o-RO" sz="1600" dirty="0">
                <a:latin typeface="Arial" panose="020B0604020202020204" pitchFamily="34" charset="0"/>
                <a:cs typeface="Arial" panose="020B0604020202020204" pitchFamily="34" charset="0"/>
              </a:rPr>
              <a:t>ponderi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preantrenate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Rezultate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Cheie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Performanțe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aproximativ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egale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comparativ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cu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metodele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tradiționale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o-RO" sz="1600" dirty="0">
                <a:latin typeface="Arial" panose="020B0604020202020204" pitchFamily="34" charset="0"/>
                <a:cs typeface="Arial" panose="020B0604020202020204" pitchFamily="34" charset="0"/>
              </a:rPr>
              <a:t>și cea din articol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validată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setul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de date NYU Depth v2.</a:t>
            </a:r>
            <a:r>
              <a:rPr lang="ro-RO" sz="1600" dirty="0">
                <a:latin typeface="Arial" panose="020B0604020202020204" pitchFamily="34" charset="0"/>
                <a:cs typeface="Arial" panose="020B0604020202020204" pitchFamily="34" charset="0"/>
              </a:rPr>
              <a:t> Rețeaua propusă este de dimensiuni mai mici față de metodele tradiționale.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Direcții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Viitoare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Explorarea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arhitecturilor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o-RO" sz="1600" dirty="0">
                <a:latin typeface="Arial" panose="020B0604020202020204" pitchFamily="34" charset="0"/>
                <a:cs typeface="Arial" panose="020B0604020202020204" pitchFamily="34" charset="0"/>
              </a:rPr>
              <a:t>eficiente computațional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pentru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atinge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performan</a:t>
            </a:r>
            <a:r>
              <a:rPr lang="ro-RO" sz="1600" dirty="0">
                <a:latin typeface="Arial" panose="020B0604020202020204" pitchFamily="34" charset="0"/>
                <a:cs typeface="Arial" panose="020B0604020202020204" pitchFamily="34" charset="0"/>
              </a:rPr>
              <a:t>ț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similare</a:t>
            </a:r>
            <a:r>
              <a:rPr lang="ro-RO" sz="1600" dirty="0">
                <a:latin typeface="Arial" panose="020B0604020202020204" pitchFamily="34" charset="0"/>
                <a:cs typeface="Arial" panose="020B0604020202020204" pitchFamily="34" charset="0"/>
              </a:rPr>
              <a:t>, cu un timp de inferență mai scurt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Extinderea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utilizării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modelelor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de tip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codor-decodor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și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transferul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o-RO" sz="1600" dirty="0">
                <a:latin typeface="Arial" panose="020B0604020202020204" pitchFamily="34" charset="0"/>
                <a:cs typeface="Arial" panose="020B0604020202020204" pitchFamily="34" charset="0"/>
              </a:rPr>
              <a:t>î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nv</a:t>
            </a:r>
            <a:r>
              <a:rPr lang="ro-RO" sz="1600" dirty="0" err="1">
                <a:latin typeface="Arial" panose="020B0604020202020204" pitchFamily="34" charset="0"/>
                <a:cs typeface="Arial" panose="020B0604020202020204" pitchFamily="34" charset="0"/>
              </a:rPr>
              <a:t>ăță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rii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pentru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îmbunătăți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estimarea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adâncimii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o-RO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ro-RO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o-RO" sz="1600" dirty="0">
                <a:latin typeface="Arial" panose="020B0604020202020204" pitchFamily="34" charset="0"/>
                <a:cs typeface="Arial" panose="020B0604020202020204" pitchFamily="34" charset="0"/>
              </a:rPr>
              <a:t>Limitări: Rețelele </a:t>
            </a:r>
            <a:r>
              <a:rPr lang="ro-RO" sz="1600" dirty="0" err="1">
                <a:latin typeface="Arial" panose="020B0604020202020204" pitchFamily="34" charset="0"/>
                <a:cs typeface="Arial" panose="020B0604020202020204" pitchFamily="34" charset="0"/>
              </a:rPr>
              <a:t>DenseNet</a:t>
            </a:r>
            <a:r>
              <a:rPr lang="ro-RO" sz="1600" dirty="0">
                <a:latin typeface="Arial" panose="020B0604020202020204" pitchFamily="34" charset="0"/>
                <a:cs typeface="Arial" panose="020B0604020202020204" pitchFamily="34" charset="0"/>
              </a:rPr>
              <a:t> necesită o cantitate de resurse hardware ridicată comparativ cu alte implementări, timpul de antrenare fiind extrem de ridicat, iar memoria disponibilă necesară pe o placă grafică fiind de aproximativ 13 GB. Google </a:t>
            </a:r>
            <a:r>
              <a:rPr lang="ro-RO" sz="1600" dirty="0" err="1">
                <a:latin typeface="Arial" panose="020B0604020202020204" pitchFamily="34" charset="0"/>
                <a:cs typeface="Arial" panose="020B0604020202020204" pitchFamily="34" charset="0"/>
              </a:rPr>
              <a:t>Colab</a:t>
            </a:r>
            <a:r>
              <a:rPr lang="ro-RO" sz="1600" dirty="0">
                <a:latin typeface="Arial" panose="020B0604020202020204" pitchFamily="34" charset="0"/>
                <a:cs typeface="Arial" panose="020B0604020202020204" pitchFamily="34" charset="0"/>
              </a:rPr>
              <a:t> gratuit nu a fost suficient de performant pentru a putea îndeplini sarcina dorită.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500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27E63-8351-3F02-B55E-7D688474A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Abstract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08087-1525-2C13-B0D0-8AB81F20E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975348"/>
          </a:xfrm>
        </p:spPr>
        <p:txBody>
          <a:bodyPr/>
          <a:lstStyle/>
          <a:p>
            <a:pPr algn="just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Estimarea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precisă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adâncimii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imagini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color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sarcină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fundamentală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în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multe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aplicații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inclusiv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înțelegerea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și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reconstrucția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scenei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Soluțiile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existente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pentru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estimarea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adâncimii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produc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adesea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aproximări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neclare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rezoluție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scăzută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Acest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articol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prezintă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rețea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neuronală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convoluțională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pentru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calcularea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unei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hărți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adâncime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înaltă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rezoluție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dată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de o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singură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imagine RGB cu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ajutorul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transferului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învățării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ro-RO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Urmând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arhitectură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standard de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codor-decodor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trăsăturile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vor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fi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extrase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folosind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ponderi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pre-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antrenate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ro-RO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utilizate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inițializarea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codorului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împreună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cu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strategii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augmentare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și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instruire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care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conduc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rezultate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precise.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Articolul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demonstrează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pentru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un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decodor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foarte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simplu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metoda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propusă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capabilă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obțină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hărți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adâncime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înaltă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rezoluție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detaliate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ro-RO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Rețeaua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propusă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cu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puțini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parametri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și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iterații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antrenament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față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cea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articol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depășește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starea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actuală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tehnicii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setul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de date NYU Depth v2, de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asemenea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rezultatele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sunt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calitativ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bune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și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surprind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fidel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contururile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obiectelor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011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E591C-1D01-CBC8-9D15-D6297A831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Setul</a:t>
            </a:r>
            <a:r>
              <a:rPr lang="en-US" dirty="0"/>
              <a:t> de date – </a:t>
            </a:r>
            <a:r>
              <a:rPr lang="en-US" dirty="0" err="1"/>
              <a:t>Nyu</a:t>
            </a:r>
            <a:r>
              <a:rPr lang="en-US" dirty="0"/>
              <a:t> depth v2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AC091B2-4CB1-7AC1-2AEE-64B49700D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049867"/>
            <a:ext cx="11029615" cy="3678303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Setul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de date NYU Depth v2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colecție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extinsă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imagini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folosită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pentru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cercetarea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în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o-RO" sz="1600" dirty="0">
                <a:latin typeface="Arial" panose="020B0604020202020204" pitchFamily="34" charset="0"/>
                <a:cs typeface="Arial" panose="020B0604020202020204" pitchFamily="34" charset="0"/>
              </a:rPr>
              <a:t>vederea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computerizată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concentrându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-se pe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segmentarea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și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detectarea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adâncimii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scenelor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interioare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Acesta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fost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creat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cercetătorii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de la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Universitatea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din New York (NYU)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și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include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imagini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RGB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și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corespondentele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lor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hărți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adâncime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Setul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de date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conține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aproximativ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1.500 de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secvențe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filmate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în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interiorul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peste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450 de scene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rezidențiale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și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birouri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o-RO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NYU Depth v2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îmbunătățește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setul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original NYU Depth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prin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adăugarea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unui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număr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mare de scene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și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varietate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largă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setări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Imaginile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au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fost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o-RO" sz="1600" dirty="0">
                <a:latin typeface="Arial" panose="020B0604020202020204" pitchFamily="34" charset="0"/>
                <a:cs typeface="Arial" panose="020B0604020202020204" pitchFamily="34" charset="0"/>
              </a:rPr>
              <a:t>captate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folosind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cameră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Microsoft Kinect, care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oferă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atât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imagini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vizuale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color (RGB),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cât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și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informații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despre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adâncimea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fiecărei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scene.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Datele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adâncime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sunt utile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pentru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sarcini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precum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recunoașterea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obiectelor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navigarea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robotilor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și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modelarea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3D 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mediilor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interioare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o-RO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Setul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de date include, de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asemenea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etichete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semantice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pentru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diferite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categorii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obiecte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facilitând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astfel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cercetările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în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segmentarea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semantică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și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în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alte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domenii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ale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învățării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automate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aplicate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imagini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și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recunoașterea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spațială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47862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B7D5C-ACFE-3E22-F552-798C96CF1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Arhitectura</a:t>
            </a:r>
            <a:r>
              <a:rPr lang="en-US" dirty="0"/>
              <a:t> </a:t>
            </a:r>
            <a:r>
              <a:rPr lang="en-US" dirty="0" err="1"/>
              <a:t>utilizat</a:t>
            </a:r>
            <a:r>
              <a:rPr lang="ro-RO" dirty="0"/>
              <a:t>ă</a:t>
            </a:r>
            <a:r>
              <a:rPr lang="en-US" dirty="0"/>
              <a:t>: encoder-decoder </a:t>
            </a:r>
            <a:r>
              <a:rPr lang="ro-RO" dirty="0"/>
              <a:t>U-Net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8FB2B6-B198-765E-C671-47FFB4D6A3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685" y="1833373"/>
            <a:ext cx="9377334" cy="2378978"/>
          </a:xfrm>
        </p:spPr>
      </p:pic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C5535B82-52DF-6151-274B-022DE3338F4A}"/>
              </a:ext>
            </a:extLst>
          </p:cNvPr>
          <p:cNvSpPr txBox="1">
            <a:spLocks/>
          </p:cNvSpPr>
          <p:nvPr/>
        </p:nvSpPr>
        <p:spPr>
          <a:xfrm>
            <a:off x="581193" y="3947214"/>
            <a:ext cx="11029615" cy="3049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Input: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Imaginea</a:t>
            </a:r>
            <a:r>
              <a:rPr lang="ro-RO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RGB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inițială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unei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camere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inclusiv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mobilier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și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detalii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ale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încăperii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Encoder: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Procesează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imaginea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pentru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extrage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caracteristici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relevante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Reduce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dimensiunile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spațiale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și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crește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profunzimea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canalului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prin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straturi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convoluționale. 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Decoder: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Transformă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caracteristicile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codificate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înapoi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într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-o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formă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spațială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mărită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Reconstruiește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hartă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adâncimii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indicând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distanța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obiectelor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față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cameră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Output: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Harta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adâncimii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estimată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prezentată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în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nuanțe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valorile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închise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reprezintă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distanțe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mari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iar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cele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deschise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indică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obiecte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apropiate</a:t>
            </a:r>
            <a:r>
              <a:rPr lang="ro-RO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în variantă normată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r>
              <a:rPr lang="ro-RO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În variantă </a:t>
            </a:r>
            <a:r>
              <a:rPr lang="ro-RO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denormată</a:t>
            </a:r>
            <a:r>
              <a:rPr lang="ro-RO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valorile hărții sunt invers.</a:t>
            </a:r>
            <a:endParaRPr lang="en-US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505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CDB11-B893-9677-2087-83526A722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Arhitectura</a:t>
            </a:r>
            <a:r>
              <a:rPr lang="en-US" dirty="0"/>
              <a:t> </a:t>
            </a:r>
            <a:r>
              <a:rPr lang="en-US" dirty="0" err="1"/>
              <a:t>utilizat</a:t>
            </a:r>
            <a:r>
              <a:rPr lang="ro-RO" dirty="0"/>
              <a:t>ă</a:t>
            </a:r>
            <a:r>
              <a:rPr lang="en-US" dirty="0"/>
              <a:t>: Densenet121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71E1AE-95CE-C5FA-41FE-948C541C5F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56" y="1810693"/>
            <a:ext cx="5727348" cy="281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6CF74EA-EC70-27F7-689E-D2C939277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086" y="1810692"/>
            <a:ext cx="3696584" cy="281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713C4BA7-2156-C9DB-4111-CD8DEF2BAD57}"/>
              </a:ext>
            </a:extLst>
          </p:cNvPr>
          <p:cNvSpPr txBox="1">
            <a:spLocks/>
          </p:cNvSpPr>
          <p:nvPr/>
        </p:nvSpPr>
        <p:spPr>
          <a:xfrm>
            <a:off x="478556" y="4624021"/>
            <a:ext cx="11029615" cy="2062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Concep</a:t>
            </a:r>
            <a:r>
              <a:rPr lang="ro-RO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DenseNet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îmbunătățește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transmiterea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informațiilor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și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învățarea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caracteristicilor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printr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-o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arhitectură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unică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conexiuni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dense.</a:t>
            </a:r>
          </a:p>
          <a:p>
            <a:pPr marL="285750" indent="-285750" algn="just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Conectivitate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Fiecare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strat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primește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intrările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 la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toate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straturile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anterioare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și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își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transmite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propriile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caracteristici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tuturor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straturilor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următoare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Eficiență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Reduce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numărul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parametri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necesari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și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îmbunătățește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eficiența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antrenării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prin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caracteristici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partajate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intensiv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Beneficii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Crește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acuratețea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și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eficiența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modelului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fără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riscul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supraajustării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ideal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pentru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seturi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 date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mari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și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complexe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0867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2BD92-7DEB-DC8C-921E-F2B3FDF8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Augumentare</a:t>
            </a:r>
            <a:r>
              <a:rPr lang="en-US" dirty="0"/>
              <a:t> - </a:t>
            </a:r>
            <a:r>
              <a:rPr lang="en-US" dirty="0" err="1"/>
              <a:t>Proces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23F63-D1A5-89F1-898F-1DA56EF83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Augmentarea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datelor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transformări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geometrice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și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foto-metrice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practică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standard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pentru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reduce supra-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antrenarea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fapt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duce la 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bună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performanță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generalizare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Deoarece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rețeaua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noastră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concepută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pentru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estima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hărți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adâncime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ale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unei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imagini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întregi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nu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toate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transformările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geometrice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fi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adecvate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deoarece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distorsiunile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domeniul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imaginii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nu au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întotdeauna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interpretări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geometrice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semnificative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asupra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adâncimii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reale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0" indent="0" algn="just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Aplicarea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unui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flip vertical la o imagine care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surprinde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scenă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interior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poate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nu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contribuie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învățarea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proprietăților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statistice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așteptate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(ex.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geometria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podelelor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și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plafoanelor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urmare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luăm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în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considerare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doar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răsturnarea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orizontală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adică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oglindirea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imaginilor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cu 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probabilitate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0.5. </a:t>
            </a:r>
          </a:p>
          <a:p>
            <a:pPr marL="0" indent="0" algn="just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Pentru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transformările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foto-metrice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am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constatat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aplicarea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diferitelor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permutări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ale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canalelor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culoare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exemplu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schimbarea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canalelor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roșu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și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verde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intrare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duce la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creșterea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performanței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fiind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în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același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timp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extrem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eficientă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Am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stabilit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probabilitatea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pentru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această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augmentare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canalelor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culoare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la 0.25.</a:t>
            </a:r>
          </a:p>
        </p:txBody>
      </p:sp>
    </p:spTree>
    <p:extLst>
      <p:ext uri="{BB962C8B-B14F-4D97-AF65-F5344CB8AC3E}">
        <p14:creationId xmlns:p14="http://schemas.microsoft.com/office/powerpoint/2010/main" val="2159080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40BB6-7F5B-2604-0F06-FB3E7E5D1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Augumentare</a:t>
            </a:r>
            <a:r>
              <a:rPr lang="en-US" dirty="0"/>
              <a:t> - </a:t>
            </a:r>
            <a:r>
              <a:rPr lang="en-US" dirty="0" err="1"/>
              <a:t>Exemple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ADA427-47CD-3693-68CC-1F5CE70BD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465" y="1835116"/>
            <a:ext cx="3037442" cy="2316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BB5F10F-9337-7035-139F-34D1F0DB5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093" y="1835116"/>
            <a:ext cx="3037442" cy="2316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8571A30-48E8-1178-418A-C641ED45E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366" y="4151997"/>
            <a:ext cx="3037442" cy="231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0E41350-8DE1-42A8-00D3-8C096398207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218" y="4151996"/>
            <a:ext cx="3037443" cy="231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0617DCC-1935-EFA8-7D5C-D1DD83947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71" y="4151997"/>
            <a:ext cx="3037442" cy="2316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880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8383D-FD42-481F-BF75-34F4B2D3C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4986352"/>
            <a:ext cx="11029616" cy="566738"/>
          </a:xfrm>
        </p:spPr>
        <p:txBody>
          <a:bodyPr/>
          <a:lstStyle/>
          <a:p>
            <a:r>
              <a:rPr lang="ro-RO" dirty="0" err="1">
                <a:latin typeface="Arial" panose="020B0604020202020204" pitchFamily="34" charset="0"/>
                <a:cs typeface="Arial" panose="020B0604020202020204" pitchFamily="34" charset="0"/>
              </a:rPr>
              <a:t>EvoluȚia</a:t>
            </a:r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 funcției de cost pe setul de antrenare și validare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6719A2-CB9C-43C4-986D-AEC826B2CF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1190" y="5695133"/>
            <a:ext cx="11029617" cy="598671"/>
          </a:xfrm>
        </p:spPr>
        <p:txBody>
          <a:bodyPr>
            <a:normAutofit lnSpcReduction="10000"/>
          </a:bodyPr>
          <a:lstStyle/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Timpul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total al </a:t>
            </a:r>
            <a:r>
              <a:rPr lang="ro-RO" sz="1400" dirty="0">
                <a:latin typeface="Arial" panose="020B0604020202020204" pitchFamily="34" charset="0"/>
                <a:cs typeface="Arial" panose="020B0604020202020204" pitchFamily="34" charset="0"/>
              </a:rPr>
              <a:t>antrenării rețelei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fost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98 de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epoci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epoca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o-RO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89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ob</a:t>
            </a:r>
            <a:r>
              <a:rPr lang="ro-RO" sz="1400" dirty="0">
                <a:latin typeface="Arial" panose="020B0604020202020204" pitchFamily="34" charset="0"/>
                <a:cs typeface="Arial" panose="020B0604020202020204" pitchFamily="34" charset="0"/>
              </a:rPr>
              <a:t>ținând cea mai bună performanță pe setul de validare. </a:t>
            </a:r>
          </a:p>
          <a:p>
            <a:r>
              <a:rPr lang="ro-RO" sz="1400" dirty="0">
                <a:latin typeface="Arial" panose="020B0604020202020204" pitchFamily="34" charset="0"/>
                <a:cs typeface="Arial" panose="020B0604020202020204" pitchFamily="34" charset="0"/>
              </a:rPr>
              <a:t>Timpul real de antrenare a fost de aproximativ 2 săptămâni continue, o epocă de antrenare durând aproximativ 2h45 – 3h.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49D8B0-AF81-475E-90A4-09D73FAF18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0"/>
          <a:stretch/>
        </p:blipFill>
        <p:spPr>
          <a:xfrm>
            <a:off x="3282412" y="782609"/>
            <a:ext cx="5627175" cy="406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611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EC118-2289-41F0-B84B-4543D9D5E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Rezultatele Antrenării și validării (calitative)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6847123-E381-4B3E-8803-B304CB85F6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6067073"/>
              </p:ext>
            </p:extLst>
          </p:nvPr>
        </p:nvGraphicFramePr>
        <p:xfrm>
          <a:off x="618891" y="5447985"/>
          <a:ext cx="1119076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3398">
                  <a:extLst>
                    <a:ext uri="{9D8B030D-6E8A-4147-A177-3AD203B41FA5}">
                      <a16:colId xmlns:a16="http://schemas.microsoft.com/office/drawing/2014/main" val="1493799469"/>
                    </a:ext>
                  </a:extLst>
                </a:gridCol>
                <a:gridCol w="2402908">
                  <a:extLst>
                    <a:ext uri="{9D8B030D-6E8A-4147-A177-3AD203B41FA5}">
                      <a16:colId xmlns:a16="http://schemas.microsoft.com/office/drawing/2014/main" val="2527146231"/>
                    </a:ext>
                  </a:extLst>
                </a:gridCol>
                <a:gridCol w="2238153">
                  <a:extLst>
                    <a:ext uri="{9D8B030D-6E8A-4147-A177-3AD203B41FA5}">
                      <a16:colId xmlns:a16="http://schemas.microsoft.com/office/drawing/2014/main" val="3896233670"/>
                    </a:ext>
                  </a:extLst>
                </a:gridCol>
                <a:gridCol w="1857394">
                  <a:extLst>
                    <a:ext uri="{9D8B030D-6E8A-4147-A177-3AD203B41FA5}">
                      <a16:colId xmlns:a16="http://schemas.microsoft.com/office/drawing/2014/main" val="1657820364"/>
                    </a:ext>
                  </a:extLst>
                </a:gridCol>
                <a:gridCol w="2618912">
                  <a:extLst>
                    <a:ext uri="{9D8B030D-6E8A-4147-A177-3AD203B41FA5}">
                      <a16:colId xmlns:a16="http://schemas.microsoft.com/office/drawing/2014/main" val="34199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Cost  Total Antrenare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dirty="0"/>
                        <a:t>Cost  Total  Validare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Cost SSIM Validare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Cost Contururi Validare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Cost Adâncime Validare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465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o-RO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0.2541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0.2839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0.000895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0.2717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0.1125</a:t>
                      </a:r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02833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001A59B-D38B-4A02-ABBD-5E356D926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0" y="2513737"/>
            <a:ext cx="6268325" cy="3905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963703-0B00-4C02-843B-D81EFDED0BED}"/>
              </a:ext>
            </a:extLst>
          </p:cNvPr>
          <p:cNvSpPr txBox="1"/>
          <p:nvPr/>
        </p:nvSpPr>
        <p:spPr>
          <a:xfrm>
            <a:off x="581191" y="2001110"/>
            <a:ext cx="626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Funcția de cost pentru antrenare și validare (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λ</a:t>
            </a:r>
            <a:r>
              <a:rPr lang="ro-RO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ro-RO" dirty="0"/>
              <a:t>0.1):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4BCF31-611F-40E3-9967-9DDD5C7C2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187" y="3557219"/>
            <a:ext cx="3324983" cy="8230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51222D-4721-4FBA-8F7A-2773F67E4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166" y="3593703"/>
            <a:ext cx="4867155" cy="7500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1BAA59-1B2E-4B70-B5E3-F8B6C36F95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4244" y="4535623"/>
            <a:ext cx="3491603" cy="7204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6892CF-63D6-4E65-B0FB-B4AADF78C36D}"/>
              </a:ext>
            </a:extLst>
          </p:cNvPr>
          <p:cNvSpPr txBox="1"/>
          <p:nvPr/>
        </p:nvSpPr>
        <p:spPr>
          <a:xfrm>
            <a:off x="581190" y="3142472"/>
            <a:ext cx="626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Funcțiile de cost pentru adâncime, contururi și SSIM:</a:t>
            </a:r>
          </a:p>
        </p:txBody>
      </p:sp>
    </p:spTree>
    <p:extLst>
      <p:ext uri="{BB962C8B-B14F-4D97-AF65-F5344CB8AC3E}">
        <p14:creationId xmlns:p14="http://schemas.microsoft.com/office/powerpoint/2010/main" val="296769832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65359"/>
      </a:accent1>
      <a:accent2>
        <a:srgbClr val="ED8428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932</TotalTime>
  <Words>1266</Words>
  <Application>Microsoft Office PowerPoint</Application>
  <PresentationFormat>Widescreen</PresentationFormat>
  <Paragraphs>128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Cambria Math</vt:lpstr>
      <vt:lpstr>Gill Sans MT</vt:lpstr>
      <vt:lpstr>Times New Roman</vt:lpstr>
      <vt:lpstr>Wingdings</vt:lpstr>
      <vt:lpstr>Wingdings 2</vt:lpstr>
      <vt:lpstr>Dividend</vt:lpstr>
      <vt:lpstr>High quality monocular depth estimation via transfer learning</vt:lpstr>
      <vt:lpstr>Abstract</vt:lpstr>
      <vt:lpstr>Setul de date – Nyu depth v2</vt:lpstr>
      <vt:lpstr>Arhitectura utilizată: encoder-decoder U-Net</vt:lpstr>
      <vt:lpstr>Arhitectura utilizată: Densenet121</vt:lpstr>
      <vt:lpstr>Augumentare - Proces</vt:lpstr>
      <vt:lpstr>Augumentare - Exemple</vt:lpstr>
      <vt:lpstr>EvoluȚia funcției de cost pe setul de antrenare și validare</vt:lpstr>
      <vt:lpstr>Rezultatele Antrenării și validării (calitative)</vt:lpstr>
      <vt:lpstr>Metricile de performanță utilizate (cantitative)</vt:lpstr>
      <vt:lpstr>Compararea metricilor de performanță cu Articolul</vt:lpstr>
      <vt:lpstr>PowerPoint Presentation</vt:lpstr>
      <vt:lpstr>PowerPoint Presentation</vt:lpstr>
      <vt:lpstr>PowerPoint Presentation</vt:lpstr>
      <vt:lpstr>PowerPoint Presentation</vt:lpstr>
      <vt:lpstr>Concluzii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 quality monocular depth estimation via transfer learning</dc:title>
  <dc:creator>Titu Alex-Costin (IFRO DCBUC ATV PTP MSF PDM)</dc:creator>
  <cp:lastModifiedBy>Alex-Costin TIȚU (108331)</cp:lastModifiedBy>
  <cp:revision>53</cp:revision>
  <dcterms:created xsi:type="dcterms:W3CDTF">2024-05-14T08:10:19Z</dcterms:created>
  <dcterms:modified xsi:type="dcterms:W3CDTF">2024-05-24T12:13:28Z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mpower.integration.Classification.DocumentId">
    <vt:lpwstr/>
  </property>
  <property fmtid="{D5CDD505-2E9C-101B-9397-08002B2CF9AE}" pid="3" name="empower.integration.Classification.DocumentVersion">
    <vt:lpwstr/>
  </property>
  <property fmtid="{D5CDD505-2E9C-101B-9397-08002B2CF9AE}" pid="4" name="empower.integration.Classification.DocumentOwner">
    <vt:lpwstr/>
  </property>
  <property fmtid="{D5CDD505-2E9C-101B-9397-08002B2CF9AE}" pid="5" name="empower.integration.Classification.ShowFooter">
    <vt:bool>true</vt:bool>
  </property>
  <property fmtid="{D5CDD505-2E9C-101B-9397-08002B2CF9AE}" pid="6" name="empower.integration.Classification.RestrictionLevel">
    <vt:i4>-1</vt:i4>
  </property>
  <property fmtid="{D5CDD505-2E9C-101B-9397-08002B2CF9AE}" pid="7" name="empower.integration.Classification.FooterDate">
    <vt:filetime>2024-05-14T10:22:30Z</vt:filetime>
  </property>
  <property fmtid="{D5CDD505-2E9C-101B-9397-08002B2CF9AE}" pid="8" name="empower.integration.Classification.DateFormat">
    <vt:lpwstr/>
  </property>
  <property fmtid="{D5CDD505-2E9C-101B-9397-08002B2CF9AE}" pid="9" name="empower.integration.Classification.IsDraft">
    <vt:bool>false</vt:bool>
  </property>
  <property fmtid="{D5CDD505-2E9C-101B-9397-08002B2CF9AE}" pid="10" name="empower.integration.Classification.IsProprietary">
    <vt:bool>false</vt:bool>
  </property>
  <property fmtid="{D5CDD505-2E9C-101B-9397-08002B2CF9AE}" pid="11" name="empower.integration.Classification.HasAdditionalMarking">
    <vt:bool>false</vt:bool>
  </property>
  <property fmtid="{D5CDD505-2E9C-101B-9397-08002B2CF9AE}" pid="12" name="empower.integration.Classification.AdditionalMarking">
    <vt:lpwstr/>
  </property>
  <property fmtid="{D5CDD505-2E9C-101B-9397-08002B2CF9AE}" pid="13" name="empower.integration.Classification.IsEmpowerClassified">
    <vt:bool>false</vt:bool>
  </property>
</Properties>
</file>